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978" autoAdjust="0"/>
  </p:normalViewPr>
  <p:slideViewPr>
    <p:cSldViewPr snapToGrid="0">
      <p:cViewPr varScale="1">
        <p:scale>
          <a:sx n="87" d="100"/>
          <a:sy n="87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C0040-1836-4FC0-B107-698436C053B1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</dgm:pt>
    <dgm:pt modelId="{A2D70CEF-B45D-4693-8223-6C5AE86AB7BF}">
      <dgm:prSet phldrT="[Text]" custT="1"/>
      <dgm:spPr/>
      <dgm:t>
        <a:bodyPr/>
        <a:lstStyle/>
        <a:p>
          <a:r>
            <a:rPr lang="en-US" sz="1600" dirty="0" smtClean="0"/>
            <a:t>The LNA board </a:t>
          </a:r>
          <a:br>
            <a:rPr lang="en-US" sz="1600" dirty="0" smtClean="0"/>
          </a:br>
          <a:r>
            <a:rPr lang="en-US" sz="1600" dirty="0" smtClean="0"/>
            <a:t>is connected to a network analyzer and the S- parameters are measured at the lowest, highest, and nominal input voltages. </a:t>
          </a:r>
          <a:endParaRPr lang="en-US" sz="1600" dirty="0"/>
        </a:p>
      </dgm:t>
    </dgm:pt>
    <dgm:pt modelId="{F57E133D-C050-4082-BD67-B7232FEA73B4}" type="parTrans" cxnId="{E6815CE7-2EA5-4CBC-9F09-B99DDCF89E24}">
      <dgm:prSet/>
      <dgm:spPr/>
      <dgm:t>
        <a:bodyPr/>
        <a:lstStyle/>
        <a:p>
          <a:endParaRPr lang="en-US"/>
        </a:p>
      </dgm:t>
    </dgm:pt>
    <dgm:pt modelId="{F6CEF9CE-74C5-41A7-AD27-BD9CF52FE575}" type="sibTrans" cxnId="{E6815CE7-2EA5-4CBC-9F09-B99DDCF89E24}">
      <dgm:prSet/>
      <dgm:spPr/>
      <dgm:t>
        <a:bodyPr/>
        <a:lstStyle/>
        <a:p>
          <a:endParaRPr lang="en-US"/>
        </a:p>
      </dgm:t>
    </dgm:pt>
    <dgm:pt modelId="{D3E33D18-6870-49E9-9B52-4720CED22694}">
      <dgm:prSet phldrT="[Text]"/>
      <dgm:spPr/>
      <dgm:t>
        <a:bodyPr/>
        <a:lstStyle/>
        <a:p>
          <a:r>
            <a:rPr lang="en-US" dirty="0" smtClean="0"/>
            <a:t>The board is stressed for 24 hours by running a 4.2V supply voltage and heating at </a:t>
          </a:r>
          <a:r>
            <a:rPr lang="en-US" smtClean="0"/>
            <a:t>125 </a:t>
          </a:r>
          <a:r>
            <a:rPr lang="en-US" smtClean="0"/>
            <a:t>ºC.</a:t>
          </a:r>
          <a:endParaRPr lang="en-US" dirty="0"/>
        </a:p>
      </dgm:t>
    </dgm:pt>
    <dgm:pt modelId="{22DDB4B2-790B-4428-931D-3AF3E5D75012}" type="parTrans" cxnId="{EE0B81B9-E89E-427D-8A57-4B6F65CF874E}">
      <dgm:prSet/>
      <dgm:spPr/>
      <dgm:t>
        <a:bodyPr/>
        <a:lstStyle/>
        <a:p>
          <a:endParaRPr lang="en-US"/>
        </a:p>
      </dgm:t>
    </dgm:pt>
    <dgm:pt modelId="{BA0E45E4-8E60-4C62-B21F-22A12D5801EB}" type="sibTrans" cxnId="{EE0B81B9-E89E-427D-8A57-4B6F65CF874E}">
      <dgm:prSet/>
      <dgm:spPr/>
      <dgm:t>
        <a:bodyPr/>
        <a:lstStyle/>
        <a:p>
          <a:endParaRPr lang="en-US"/>
        </a:p>
      </dgm:t>
    </dgm:pt>
    <dgm:pt modelId="{AF8E8DB4-B02B-4B2E-AFD5-2EF43C177218}" type="pres">
      <dgm:prSet presAssocID="{672C0040-1836-4FC0-B107-698436C053B1}" presName="compositeShape" presStyleCnt="0">
        <dgm:presLayoutVars>
          <dgm:chMax val="7"/>
          <dgm:dir/>
          <dgm:resizeHandles val="exact"/>
        </dgm:presLayoutVars>
      </dgm:prSet>
      <dgm:spPr/>
    </dgm:pt>
    <dgm:pt modelId="{A4D18DF8-01E6-44F0-B326-796B4FEDE472}" type="pres">
      <dgm:prSet presAssocID="{672C0040-1836-4FC0-B107-698436C053B1}" presName="wedge1" presStyleLbl="node1" presStyleIdx="0" presStyleCnt="2" custScaleX="105461" custLinFactNeighborX="-1088"/>
      <dgm:spPr/>
      <dgm:t>
        <a:bodyPr/>
        <a:lstStyle/>
        <a:p>
          <a:endParaRPr lang="en-US"/>
        </a:p>
      </dgm:t>
    </dgm:pt>
    <dgm:pt modelId="{55D776B6-D4ED-47DB-B55A-783BD473AF93}" type="pres">
      <dgm:prSet presAssocID="{672C0040-1836-4FC0-B107-698436C053B1}" presName="dummy1a" presStyleCnt="0"/>
      <dgm:spPr/>
    </dgm:pt>
    <dgm:pt modelId="{9F6D6E0E-7C79-4D3B-A28B-CA50E4AAF779}" type="pres">
      <dgm:prSet presAssocID="{672C0040-1836-4FC0-B107-698436C053B1}" presName="dummy1b" presStyleCnt="0"/>
      <dgm:spPr/>
    </dgm:pt>
    <dgm:pt modelId="{720B4F1A-8C74-4E09-B4E3-67EFABF3AEDD}" type="pres">
      <dgm:prSet presAssocID="{672C0040-1836-4FC0-B107-698436C053B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9D914-9D55-4770-A3B4-41E351A5AD64}" type="pres">
      <dgm:prSet presAssocID="{672C0040-1836-4FC0-B107-698436C053B1}" presName="wedge2" presStyleLbl="node1" presStyleIdx="1" presStyleCnt="2"/>
      <dgm:spPr/>
      <dgm:t>
        <a:bodyPr/>
        <a:lstStyle/>
        <a:p>
          <a:endParaRPr lang="en-US"/>
        </a:p>
      </dgm:t>
    </dgm:pt>
    <dgm:pt modelId="{BC1AAD8C-F5B4-4E6D-85E2-FF13824C3959}" type="pres">
      <dgm:prSet presAssocID="{672C0040-1836-4FC0-B107-698436C053B1}" presName="dummy2a" presStyleCnt="0"/>
      <dgm:spPr/>
    </dgm:pt>
    <dgm:pt modelId="{AA1EFEA0-346E-4AA4-9C48-381998A12915}" type="pres">
      <dgm:prSet presAssocID="{672C0040-1836-4FC0-B107-698436C053B1}" presName="dummy2b" presStyleCnt="0"/>
      <dgm:spPr/>
    </dgm:pt>
    <dgm:pt modelId="{F5BD8E91-AE6D-4473-9E05-E248E72E02E8}" type="pres">
      <dgm:prSet presAssocID="{672C0040-1836-4FC0-B107-698436C053B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6C290-7246-49E4-86C1-0B7466288BD8}" type="pres">
      <dgm:prSet presAssocID="{F6CEF9CE-74C5-41A7-AD27-BD9CF52FE575}" presName="arrowWedge1" presStyleLbl="fgSibTrans2D1" presStyleIdx="0" presStyleCnt="2"/>
      <dgm:spPr/>
    </dgm:pt>
    <dgm:pt modelId="{2C673A06-C05F-41AD-8977-18924B1D894C}" type="pres">
      <dgm:prSet presAssocID="{BA0E45E4-8E60-4C62-B21F-22A12D5801EB}" presName="arrowWedge2" presStyleLbl="fgSibTrans2D1" presStyleIdx="1" presStyleCnt="2"/>
      <dgm:spPr/>
    </dgm:pt>
  </dgm:ptLst>
  <dgm:cxnLst>
    <dgm:cxn modelId="{EE0B81B9-E89E-427D-8A57-4B6F65CF874E}" srcId="{672C0040-1836-4FC0-B107-698436C053B1}" destId="{D3E33D18-6870-49E9-9B52-4720CED22694}" srcOrd="1" destOrd="0" parTransId="{22DDB4B2-790B-4428-931D-3AF3E5D75012}" sibTransId="{BA0E45E4-8E60-4C62-B21F-22A12D5801EB}"/>
    <dgm:cxn modelId="{CF2C8E31-066E-4C66-B703-9D6BA258303D}" type="presOf" srcId="{D3E33D18-6870-49E9-9B52-4720CED22694}" destId="{3129D914-9D55-4770-A3B4-41E351A5AD64}" srcOrd="0" destOrd="0" presId="urn:microsoft.com/office/officeart/2005/8/layout/cycle8"/>
    <dgm:cxn modelId="{A1802654-823C-4B01-931D-9430EBFC537C}" type="presOf" srcId="{672C0040-1836-4FC0-B107-698436C053B1}" destId="{AF8E8DB4-B02B-4B2E-AFD5-2EF43C177218}" srcOrd="0" destOrd="0" presId="urn:microsoft.com/office/officeart/2005/8/layout/cycle8"/>
    <dgm:cxn modelId="{E6815CE7-2EA5-4CBC-9F09-B99DDCF89E24}" srcId="{672C0040-1836-4FC0-B107-698436C053B1}" destId="{A2D70CEF-B45D-4693-8223-6C5AE86AB7BF}" srcOrd="0" destOrd="0" parTransId="{F57E133D-C050-4082-BD67-B7232FEA73B4}" sibTransId="{F6CEF9CE-74C5-41A7-AD27-BD9CF52FE575}"/>
    <dgm:cxn modelId="{2EC9A65B-0B58-4243-9DE8-39C14BFED34F}" type="presOf" srcId="{D3E33D18-6870-49E9-9B52-4720CED22694}" destId="{F5BD8E91-AE6D-4473-9E05-E248E72E02E8}" srcOrd="1" destOrd="0" presId="urn:microsoft.com/office/officeart/2005/8/layout/cycle8"/>
    <dgm:cxn modelId="{B5A7796B-C193-4F2E-B71F-A66471777FED}" type="presOf" srcId="{A2D70CEF-B45D-4693-8223-6C5AE86AB7BF}" destId="{720B4F1A-8C74-4E09-B4E3-67EFABF3AEDD}" srcOrd="1" destOrd="0" presId="urn:microsoft.com/office/officeart/2005/8/layout/cycle8"/>
    <dgm:cxn modelId="{B104F622-5AD2-4AFF-A8A2-DC4E43869FCA}" type="presOf" srcId="{A2D70CEF-B45D-4693-8223-6C5AE86AB7BF}" destId="{A4D18DF8-01E6-44F0-B326-796B4FEDE472}" srcOrd="0" destOrd="0" presId="urn:microsoft.com/office/officeart/2005/8/layout/cycle8"/>
    <dgm:cxn modelId="{E69FA8A6-DDFC-4D60-A2FA-5AC2C5F18FB4}" type="presParOf" srcId="{AF8E8DB4-B02B-4B2E-AFD5-2EF43C177218}" destId="{A4D18DF8-01E6-44F0-B326-796B4FEDE472}" srcOrd="0" destOrd="0" presId="urn:microsoft.com/office/officeart/2005/8/layout/cycle8"/>
    <dgm:cxn modelId="{DD616ACB-A6F1-46F5-AAD1-24C8B3151144}" type="presParOf" srcId="{AF8E8DB4-B02B-4B2E-AFD5-2EF43C177218}" destId="{55D776B6-D4ED-47DB-B55A-783BD473AF93}" srcOrd="1" destOrd="0" presId="urn:microsoft.com/office/officeart/2005/8/layout/cycle8"/>
    <dgm:cxn modelId="{818C8B89-9B02-414E-9988-154C6BDCFFDC}" type="presParOf" srcId="{AF8E8DB4-B02B-4B2E-AFD5-2EF43C177218}" destId="{9F6D6E0E-7C79-4D3B-A28B-CA50E4AAF779}" srcOrd="2" destOrd="0" presId="urn:microsoft.com/office/officeart/2005/8/layout/cycle8"/>
    <dgm:cxn modelId="{3516B568-03B0-42D8-B153-8F78AC256537}" type="presParOf" srcId="{AF8E8DB4-B02B-4B2E-AFD5-2EF43C177218}" destId="{720B4F1A-8C74-4E09-B4E3-67EFABF3AEDD}" srcOrd="3" destOrd="0" presId="urn:microsoft.com/office/officeart/2005/8/layout/cycle8"/>
    <dgm:cxn modelId="{B5AD8AA1-3AB2-467E-B8AF-758DC249EF77}" type="presParOf" srcId="{AF8E8DB4-B02B-4B2E-AFD5-2EF43C177218}" destId="{3129D914-9D55-4770-A3B4-41E351A5AD64}" srcOrd="4" destOrd="0" presId="urn:microsoft.com/office/officeart/2005/8/layout/cycle8"/>
    <dgm:cxn modelId="{677C1DC8-8C7E-431D-8DF6-FD8B889ED9E5}" type="presParOf" srcId="{AF8E8DB4-B02B-4B2E-AFD5-2EF43C177218}" destId="{BC1AAD8C-F5B4-4E6D-85E2-FF13824C3959}" srcOrd="5" destOrd="0" presId="urn:microsoft.com/office/officeart/2005/8/layout/cycle8"/>
    <dgm:cxn modelId="{F17D57E7-5FDA-4828-A473-5166C0B4A371}" type="presParOf" srcId="{AF8E8DB4-B02B-4B2E-AFD5-2EF43C177218}" destId="{AA1EFEA0-346E-4AA4-9C48-381998A12915}" srcOrd="6" destOrd="0" presId="urn:microsoft.com/office/officeart/2005/8/layout/cycle8"/>
    <dgm:cxn modelId="{8E6DBEB9-C5BF-445B-83BD-FE9019A3B18C}" type="presParOf" srcId="{AF8E8DB4-B02B-4B2E-AFD5-2EF43C177218}" destId="{F5BD8E91-AE6D-4473-9E05-E248E72E02E8}" srcOrd="7" destOrd="0" presId="urn:microsoft.com/office/officeart/2005/8/layout/cycle8"/>
    <dgm:cxn modelId="{338B1CE1-0ABB-498A-98E7-E99D77B33024}" type="presParOf" srcId="{AF8E8DB4-B02B-4B2E-AFD5-2EF43C177218}" destId="{B6D6C290-7246-49E4-86C1-0B7466288BD8}" srcOrd="8" destOrd="0" presId="urn:microsoft.com/office/officeart/2005/8/layout/cycle8"/>
    <dgm:cxn modelId="{71C65CD2-A42A-4EA0-9D96-DD419CB90325}" type="presParOf" srcId="{AF8E8DB4-B02B-4B2E-AFD5-2EF43C177218}" destId="{2C673A06-C05F-41AD-8977-18924B1D894C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18DF8-01E6-44F0-B326-796B4FEDE472}">
      <dsp:nvSpPr>
        <dsp:cNvPr id="0" name=""/>
        <dsp:cNvSpPr/>
      </dsp:nvSpPr>
      <dsp:spPr>
        <a:xfrm>
          <a:off x="626664" y="435332"/>
          <a:ext cx="5019929" cy="4759986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LNA board </a:t>
          </a:r>
          <a:br>
            <a:rPr lang="en-US" sz="1600" kern="1200" dirty="0" smtClean="0"/>
          </a:br>
          <a:r>
            <a:rPr lang="en-US" sz="1600" kern="1200" dirty="0" smtClean="0"/>
            <a:t>is connected to a network analyzer and the S- parameters are measured at the lowest, highest, and nominal input voltages. </a:t>
          </a:r>
          <a:endParaRPr lang="en-US" sz="1600" kern="1200" dirty="0"/>
        </a:p>
      </dsp:txBody>
      <dsp:txXfrm>
        <a:off x="3369697" y="1681995"/>
        <a:ext cx="1792832" cy="2266660"/>
      </dsp:txXfrm>
    </dsp:sp>
    <dsp:sp modelId="{3129D914-9D55-4770-A3B4-41E351A5AD64}">
      <dsp:nvSpPr>
        <dsp:cNvPr id="0" name=""/>
        <dsp:cNvSpPr/>
      </dsp:nvSpPr>
      <dsp:spPr>
        <a:xfrm>
          <a:off x="581758" y="435332"/>
          <a:ext cx="4759986" cy="475998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board is stressed for 24 hours by running a 4.2V supply voltage and heating at </a:t>
          </a:r>
          <a:r>
            <a:rPr lang="en-US" sz="1700" kern="1200" smtClean="0"/>
            <a:t>125 </a:t>
          </a:r>
          <a:r>
            <a:rPr lang="en-US" sz="1700" kern="1200" smtClean="0"/>
            <a:t>ºC.</a:t>
          </a:r>
          <a:endParaRPr lang="en-US" sz="1700" kern="1200" dirty="0"/>
        </a:p>
      </dsp:txBody>
      <dsp:txXfrm>
        <a:off x="1040757" y="1681995"/>
        <a:ext cx="1699995" cy="2266660"/>
      </dsp:txXfrm>
    </dsp:sp>
    <dsp:sp modelId="{B6D6C290-7246-49E4-86C1-0B7466288BD8}">
      <dsp:nvSpPr>
        <dsp:cNvPr id="0" name=""/>
        <dsp:cNvSpPr/>
      </dsp:nvSpPr>
      <dsp:spPr>
        <a:xfrm>
          <a:off x="460933" y="140666"/>
          <a:ext cx="5349318" cy="5349318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73A06-C05F-41AD-8977-18924B1D894C}">
      <dsp:nvSpPr>
        <dsp:cNvPr id="0" name=""/>
        <dsp:cNvSpPr/>
      </dsp:nvSpPr>
      <dsp:spPr>
        <a:xfrm>
          <a:off x="287092" y="140666"/>
          <a:ext cx="5349318" cy="5349318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86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F5FC-4830-4BE9-9768-CCDB569AD1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662C-BA10-4A3E-829C-CDBFB155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16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Analysis of RF Circuit Degradation to Ensure Circuit Security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376931" cy="1655762"/>
          </a:xfrm>
        </p:spPr>
        <p:txBody>
          <a:bodyPr/>
          <a:lstStyle/>
          <a:p>
            <a:r>
              <a:rPr lang="en-US" dirty="0" smtClean="0"/>
              <a:t>Amanda Thart, </a:t>
            </a:r>
            <a:r>
              <a:rPr lang="en-US" dirty="0" err="1" smtClean="0"/>
              <a:t>Doohwang</a:t>
            </a:r>
            <a:r>
              <a:rPr lang="en-US" dirty="0" smtClean="0"/>
              <a:t> Chang, Jennifer N. Kitchen, Sule </a:t>
            </a:r>
            <a:r>
              <a:rPr lang="en-US" dirty="0" err="1" smtClean="0"/>
              <a:t>OZEv</a:t>
            </a:r>
            <a:endParaRPr lang="en-US" dirty="0" smtClean="0"/>
          </a:p>
          <a:p>
            <a:r>
              <a:rPr lang="en-US" dirty="0"/>
              <a:t>School of Electrical, Computer and Energy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508414" y="609601"/>
            <a:ext cx="5058152" cy="51985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RF components degrade as they age.</a:t>
            </a:r>
          </a:p>
          <a:p>
            <a:r>
              <a:rPr lang="en-US" dirty="0" smtClean="0"/>
              <a:t>The degradation pattern is unique for each circuit design.</a:t>
            </a:r>
          </a:p>
          <a:p>
            <a:r>
              <a:rPr lang="en-US" dirty="0"/>
              <a:t>S</a:t>
            </a:r>
            <a:r>
              <a:rPr lang="en-US" dirty="0" smtClean="0"/>
              <a:t>ecurity threats can be introduced with malicious intent to affect the reliability of the product.  </a:t>
            </a:r>
          </a:p>
          <a:p>
            <a:r>
              <a:rPr lang="en-US" dirty="0" smtClean="0"/>
              <a:t>Threats can be introduced at: manufacturing plant, design house, or shadow market.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05" y="2492197"/>
            <a:ext cx="5237018" cy="27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Need and Goals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833851"/>
            <a:ext cx="10247023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a security threat is introduced, initially results are consistent with expected values. </a:t>
            </a:r>
          </a:p>
          <a:p>
            <a:r>
              <a:rPr lang="en-US" dirty="0" smtClean="0"/>
              <a:t>Overtime, the alterations will cause a decrease in reliability. </a:t>
            </a:r>
          </a:p>
          <a:p>
            <a:r>
              <a:rPr lang="en-US" dirty="0" smtClean="0"/>
              <a:t>Currently, the government (e.g. NASA, DoD, DoE) perform a long vetting process with companies when outsourcing product manufacturing. </a:t>
            </a:r>
          </a:p>
          <a:p>
            <a:r>
              <a:rPr lang="en-US" dirty="0" smtClean="0"/>
              <a:t>The goal of this project is to develop a test process to verify the long term reliability</a:t>
            </a:r>
            <a:r>
              <a:rPr lang="en-US" dirty="0"/>
              <a:t> </a:t>
            </a:r>
            <a:r>
              <a:rPr lang="en-US" dirty="0" smtClean="0"/>
              <a:t>of circuits, and detect if circuits have been maliciously modified.</a:t>
            </a:r>
          </a:p>
        </p:txBody>
      </p:sp>
    </p:spTree>
    <p:extLst>
      <p:ext uri="{BB962C8B-B14F-4D97-AF65-F5344CB8AC3E}">
        <p14:creationId xmlns:p14="http://schemas.microsoft.com/office/powerpoint/2010/main" val="27370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Technology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5462199"/>
              </p:ext>
            </p:extLst>
          </p:nvPr>
        </p:nvGraphicFramePr>
        <p:xfrm>
          <a:off x="1293813" y="4020343"/>
          <a:ext cx="4878387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1548"/>
                <a:gridCol w="2466839"/>
              </a:tblGrid>
              <a:tr h="2660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Circuit Parameter</a:t>
                      </a:r>
                      <a:endParaRPr lang="en-US" dirty="0"/>
                    </a:p>
                  </a:txBody>
                  <a:tcPr marL="117962" marR="117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117962" marR="117962"/>
                </a:tc>
              </a:tr>
              <a:tr h="2660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Supply Voltage</a:t>
                      </a:r>
                      <a:endParaRPr lang="en-US" dirty="0"/>
                    </a:p>
                  </a:txBody>
                  <a:tcPr marL="117962" marR="117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+1.6V to +3.6V</a:t>
                      </a:r>
                      <a:endParaRPr lang="en-US" dirty="0"/>
                    </a:p>
                  </a:txBody>
                  <a:tcPr marL="117962" marR="117962"/>
                </a:tc>
              </a:tr>
              <a:tr h="2660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Supply Current </a:t>
                      </a:r>
                      <a:endParaRPr lang="en-US" dirty="0"/>
                    </a:p>
                  </a:txBody>
                  <a:tcPr marL="117962" marR="117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 mA</a:t>
                      </a:r>
                      <a:endParaRPr lang="en-US" dirty="0"/>
                    </a:p>
                  </a:txBody>
                  <a:tcPr marL="117962" marR="117962"/>
                </a:tc>
              </a:tr>
              <a:tr h="2660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Power Gain</a:t>
                      </a:r>
                      <a:endParaRPr lang="en-US" dirty="0"/>
                    </a:p>
                  </a:txBody>
                  <a:tcPr marL="117962" marR="117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 dB</a:t>
                      </a:r>
                      <a:endParaRPr lang="en-US" dirty="0"/>
                    </a:p>
                  </a:txBody>
                  <a:tcPr marL="117962" marR="117962"/>
                </a:tc>
              </a:tr>
              <a:tr h="2660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 marL="117962" marR="117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-40°C to +85°C</a:t>
                      </a:r>
                      <a:endParaRPr lang="en-US" dirty="0"/>
                    </a:p>
                  </a:txBody>
                  <a:tcPr marL="117962" marR="117962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766455"/>
            <a:ext cx="5073732" cy="40247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Analyze degradation pattern on an original RF circuit and the same circuit that contains a security threat. </a:t>
            </a:r>
          </a:p>
          <a:p>
            <a:r>
              <a:rPr lang="en-US" dirty="0" smtClean="0"/>
              <a:t>Cyclic process of stressing circuit parameters used to mimic aging. </a:t>
            </a:r>
          </a:p>
          <a:p>
            <a:r>
              <a:rPr lang="en-US" dirty="0" smtClean="0"/>
              <a:t>First tests performed with a low noise amplifier.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060" b="12169"/>
          <a:stretch/>
        </p:blipFill>
        <p:spPr>
          <a:xfrm>
            <a:off x="2485302" y="1766455"/>
            <a:ext cx="2495409" cy="18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4007186" cy="1639884"/>
          </a:xfrm>
        </p:spPr>
        <p:txBody>
          <a:bodyPr/>
          <a:lstStyle/>
          <a:p>
            <a:r>
              <a:rPr lang="en-US" dirty="0" smtClean="0"/>
              <a:t>Experimentation 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46473"/>
              </p:ext>
            </p:extLst>
          </p:nvPr>
        </p:nvGraphicFramePr>
        <p:xfrm>
          <a:off x="3051145" y="1290501"/>
          <a:ext cx="6280141" cy="56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05" y="2648673"/>
            <a:ext cx="2178682" cy="228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7408" y="2327565"/>
            <a:ext cx="2782310" cy="24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019571"/>
            <a:ext cx="5934508" cy="81994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5066" y="1839513"/>
            <a:ext cx="4729454" cy="437399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have tested the original LNA circuit and produced an expected degradation </a:t>
            </a:r>
            <a:r>
              <a:rPr lang="en-US" sz="2400" dirty="0" smtClean="0"/>
              <a:t>pattern of the S-parameters.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Currently, we are repeating the process with an unchanged </a:t>
            </a:r>
            <a:r>
              <a:rPr lang="en-US" sz="2400" dirty="0" smtClean="0"/>
              <a:t>oscillator and measuring the frequency, output power, and phase noise.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repeating the tests on different RF circuits, we are verifying that this testing method can be used on different RF products.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20" y="1726415"/>
            <a:ext cx="5286681" cy="41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297"/>
              </p:ext>
            </p:extLst>
          </p:nvPr>
        </p:nvGraphicFramePr>
        <p:xfrm>
          <a:off x="1146705" y="2628756"/>
          <a:ext cx="4580082" cy="239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155"/>
                <a:gridCol w="1911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 Voltage</a:t>
                      </a:r>
                      <a:r>
                        <a:rPr lang="en-US" baseline="0" dirty="0" smtClean="0"/>
                        <a:t> (nominal/stressed)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1.8V / 2.2V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r>
                        <a:rPr lang="en-US" baseline="0" dirty="0" smtClean="0"/>
                        <a:t> (nominal/stressed)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55°C/ 120°C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Oscillation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5.045 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Noise at 1MHz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-119.5 </a:t>
                      </a:r>
                      <a:r>
                        <a:rPr lang="en-US" dirty="0" err="1" smtClean="0"/>
                        <a:t>dBc</a:t>
                      </a:r>
                      <a:r>
                        <a:rPr lang="en-US" dirty="0" smtClean="0"/>
                        <a:t>/Hz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5945" y="1205344"/>
            <a:ext cx="4655127" cy="436680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Currently, we are completing the tests </a:t>
            </a:r>
            <a:r>
              <a:rPr lang="en-US" sz="2400" dirty="0" smtClean="0"/>
              <a:t>to find </a:t>
            </a:r>
            <a:r>
              <a:rPr lang="en-US" sz="2400" dirty="0" smtClean="0"/>
              <a:t>the </a:t>
            </a:r>
            <a:r>
              <a:rPr lang="en-US" sz="2400" dirty="0" smtClean="0"/>
              <a:t>degradation pattern for the two RF circuits in their original form.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Next, we plan on altering both circuits and repeating the measurements.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Then comparisons will be made between patterns of the original and altered circuits.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3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 you to…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854633"/>
            <a:ext cx="9905999" cy="3541714"/>
          </a:xfrm>
        </p:spPr>
        <p:txBody>
          <a:bodyPr/>
          <a:lstStyle/>
          <a:p>
            <a:r>
              <a:rPr lang="en-US" dirty="0" err="1" smtClean="0"/>
              <a:t>Doohwang</a:t>
            </a:r>
            <a:r>
              <a:rPr lang="en-US" dirty="0" smtClean="0"/>
              <a:t> Chang, MS</a:t>
            </a:r>
          </a:p>
          <a:p>
            <a:r>
              <a:rPr lang="en-US" dirty="0" smtClean="0"/>
              <a:t>Jennifer N. Kitchen, PhD</a:t>
            </a:r>
          </a:p>
          <a:p>
            <a:r>
              <a:rPr lang="en-US" dirty="0" smtClean="0"/>
              <a:t>Sule Ozev,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9868" y="1157296"/>
            <a:ext cx="9906001" cy="251183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1364" y="3867946"/>
            <a:ext cx="9904505" cy="11406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361</TotalTime>
  <Words>422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Analysis of RF Circuit Degradation to Ensure Circuit Security </vt:lpstr>
      <vt:lpstr>Background </vt:lpstr>
      <vt:lpstr>Project Need and Goals </vt:lpstr>
      <vt:lpstr>Theory and Technology</vt:lpstr>
      <vt:lpstr>Experimentation Method</vt:lpstr>
      <vt:lpstr>Results</vt:lpstr>
      <vt:lpstr>Conclusion and Future Work</vt:lpstr>
      <vt:lpstr>Special Thank you to…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RF Circuit Degradation to Ensure Circuit Security</dc:title>
  <dc:creator>Amanda Thart</dc:creator>
  <cp:lastModifiedBy>Amanda Thart</cp:lastModifiedBy>
  <cp:revision>21</cp:revision>
  <dcterms:created xsi:type="dcterms:W3CDTF">2017-04-09T23:54:38Z</dcterms:created>
  <dcterms:modified xsi:type="dcterms:W3CDTF">2017-04-15T06:43:28Z</dcterms:modified>
</cp:coreProperties>
</file>